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63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4247A-9A6B-4FBD-9317-4654AB0417D0}" type="datetimeFigureOut">
              <a:rPr lang="en-US" smtClean="0"/>
              <a:t>9/7/2017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30BFF-959B-4846-B641-B789E9668C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27331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4247A-9A6B-4FBD-9317-4654AB0417D0}" type="datetimeFigureOut">
              <a:rPr lang="en-US" smtClean="0"/>
              <a:t>9/7/2017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30BFF-959B-4846-B641-B789E9668C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8247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4247A-9A6B-4FBD-9317-4654AB0417D0}" type="datetimeFigureOut">
              <a:rPr lang="en-US" smtClean="0"/>
              <a:t>9/7/2017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30BFF-959B-4846-B641-B789E9668C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16461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4247A-9A6B-4FBD-9317-4654AB0417D0}" type="datetimeFigureOut">
              <a:rPr lang="en-US" smtClean="0"/>
              <a:t>9/7/2017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30BFF-959B-4846-B641-B789E9668C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6240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4247A-9A6B-4FBD-9317-4654AB0417D0}" type="datetimeFigureOut">
              <a:rPr lang="en-US" smtClean="0"/>
              <a:t>9/7/2017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30BFF-959B-4846-B641-B789E9668C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69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4247A-9A6B-4FBD-9317-4654AB0417D0}" type="datetimeFigureOut">
              <a:rPr lang="en-US" smtClean="0"/>
              <a:t>9/7/2017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30BFF-959B-4846-B641-B789E9668C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59508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4247A-9A6B-4FBD-9317-4654AB0417D0}" type="datetimeFigureOut">
              <a:rPr lang="en-US" smtClean="0"/>
              <a:t>9/7/2017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30BFF-959B-4846-B641-B789E9668C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2379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4247A-9A6B-4FBD-9317-4654AB0417D0}" type="datetimeFigureOut">
              <a:rPr lang="en-US" smtClean="0"/>
              <a:t>9/7/2017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30BFF-959B-4846-B641-B789E9668C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8426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4247A-9A6B-4FBD-9317-4654AB0417D0}" type="datetimeFigureOut">
              <a:rPr lang="en-US" smtClean="0"/>
              <a:t>9/7/2017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30BFF-959B-4846-B641-B789E9668C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80870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4247A-9A6B-4FBD-9317-4654AB0417D0}" type="datetimeFigureOut">
              <a:rPr lang="en-US" smtClean="0"/>
              <a:t>9/7/2017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30BFF-959B-4846-B641-B789E9668C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18475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4247A-9A6B-4FBD-9317-4654AB0417D0}" type="datetimeFigureOut">
              <a:rPr lang="en-US" smtClean="0"/>
              <a:t>9/7/2017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30BFF-959B-4846-B641-B789E9668C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6978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E4247A-9A6B-4FBD-9317-4654AB0417D0}" type="datetimeFigureOut">
              <a:rPr lang="en-US" smtClean="0"/>
              <a:t>9/7/2017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630BFF-959B-4846-B641-B789E9668C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1778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Geometric Sequences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3518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Formulas for Geometric Sequences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20000"/>
              </a:bodyPr>
              <a:lstStyle/>
              <a:p>
                <a:pPr marL="0" indent="0">
                  <a:buNone/>
                </a:pPr>
                <a:r>
                  <a:rPr lang="en-US" dirty="0" smtClean="0"/>
                  <a:t>Recursive Formula: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𝑛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𝑛</m:t>
                        </m:r>
                        <m:r>
                          <a:rPr lang="en-US" b="0" i="1" smtClean="0">
                            <a:latin typeface="Cambria Math"/>
                          </a:rPr>
                          <m:t>−1</m:t>
                        </m:r>
                      </m:sub>
                    </m:sSub>
                    <m:r>
                      <a:rPr lang="en-US" b="0" i="1" smtClean="0">
                        <a:latin typeface="Cambria Math"/>
                        <a:ea typeface="Cambria Math"/>
                      </a:rPr>
                      <m:t>∙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𝑟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 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𝑤h𝑒𝑟𝑒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 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𝑎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/>
                        <a:ea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𝑏</m:t>
                    </m:r>
                  </m:oMath>
                </a14:m>
                <a:r>
                  <a:rPr lang="en-US" dirty="0" smtClean="0"/>
                  <a:t> </a:t>
                </a:r>
              </a:p>
              <a:p>
                <a:pPr marL="0" indent="0">
                  <a:buNone/>
                </a:pPr>
                <a:r>
                  <a:rPr lang="en-US" dirty="0" smtClean="0"/>
                  <a:t>Explicit Formula: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𝑛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/>
                        <a:ea typeface="Cambria Math"/>
                      </a:rPr>
                      <m:t>∙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𝑟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𝑛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−1</m:t>
                        </m:r>
                      </m:sup>
                    </m:sSup>
                  </m:oMath>
                </a14:m>
                <a:endParaRPr lang="en-US" dirty="0" smtClean="0"/>
              </a:p>
              <a:p>
                <a:pPr marL="514350" indent="-514350">
                  <a:buAutoNum type="arabicPeriod"/>
                </a:pPr>
                <a:r>
                  <a:rPr lang="en-US" dirty="0" smtClean="0"/>
                  <a:t>What will be the common ratio be if you increase by 20% each year? </a:t>
                </a:r>
              </a:p>
              <a:p>
                <a:pPr marL="514350" indent="-514350">
                  <a:buAutoNum type="arabicPeriod"/>
                </a:pPr>
                <a:endParaRPr lang="en-US" dirty="0"/>
              </a:p>
              <a:p>
                <a:pPr marL="514350" indent="-514350">
                  <a:buAutoNum type="arabicPeriod"/>
                </a:pPr>
                <a:r>
                  <a:rPr lang="en-US" dirty="0" smtClean="0"/>
                  <a:t>What will be the common ratio be if you decrease by 25% each year?</a:t>
                </a:r>
              </a:p>
              <a:p>
                <a:pPr marL="514350" indent="-514350">
                  <a:buAutoNum type="arabicPeriod"/>
                </a:pPr>
                <a:endParaRPr lang="en-US" dirty="0"/>
              </a:p>
              <a:p>
                <a:pPr marL="514350" indent="-514350">
                  <a:buAutoNum type="arabicPeriod"/>
                </a:pPr>
                <a:r>
                  <a:rPr lang="en-US" dirty="0" smtClean="0"/>
                  <a:t>Why do we use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𝑟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𝑛</m:t>
                        </m:r>
                        <m:r>
                          <a:rPr lang="en-US" b="0" i="1" smtClean="0">
                            <a:latin typeface="Cambria Math"/>
                          </a:rPr>
                          <m:t>−1 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 </m:t>
                    </m:r>
                    <m:r>
                      <a:rPr lang="en-US" b="0" i="1" smtClean="0">
                        <a:latin typeface="Cambria Math"/>
                      </a:rPr>
                      <m:t>𝑎𝑛𝑑</m:t>
                    </m:r>
                    <m:r>
                      <a:rPr lang="en-US" b="0" i="1" smtClean="0">
                        <a:latin typeface="Cambria Math"/>
                      </a:rPr>
                      <m:t> </m:t>
                    </m:r>
                    <m:r>
                      <a:rPr lang="en-US" b="0" i="1" smtClean="0">
                        <a:latin typeface="Cambria Math"/>
                      </a:rPr>
                      <m:t>𝑛𝑜𝑡</m:t>
                    </m:r>
                    <m:r>
                      <a:rPr lang="en-US" b="0" i="1" smtClean="0">
                        <a:latin typeface="Cambria Math"/>
                      </a:rPr>
                      <m:t> 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𝑟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𝑛</m:t>
                        </m:r>
                      </m:sup>
                    </m:sSup>
                  </m:oMath>
                </a14:m>
                <a:r>
                  <a:rPr lang="en-US" dirty="0" smtClean="0"/>
                  <a:t> in the explicit formula?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704" t="-3504" r="-2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22157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Warm Up: 9-7-17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mtClean="0"/>
              <a:t>Grab a note sheet from the table:</a:t>
            </a:r>
          </a:p>
          <a:p>
            <a:pPr marL="0" indent="0">
              <a:buNone/>
            </a:pPr>
            <a:r>
              <a:rPr lang="en-US" dirty="0" smtClean="0"/>
              <a:t>Write </a:t>
            </a:r>
            <a:r>
              <a:rPr lang="en-US" dirty="0" smtClean="0"/>
              <a:t>a recursive formula for the following:</a:t>
            </a:r>
          </a:p>
          <a:p>
            <a:pPr marL="514350" indent="-514350">
              <a:buAutoNum type="arabicPeriod"/>
            </a:pPr>
            <a:r>
              <a:rPr lang="en-US" dirty="0" smtClean="0"/>
              <a:t>2, 4, 8, 16, 32…</a:t>
            </a:r>
          </a:p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r>
              <a:rPr lang="en-US" dirty="0" smtClean="0"/>
              <a:t>-5, 10, -20, 40..</a:t>
            </a:r>
          </a:p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r>
              <a:rPr lang="en-US" dirty="0" smtClean="0"/>
              <a:t>4, 2, 1, 0.5, 0.25, 0.125..</a:t>
            </a:r>
          </a:p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r>
              <a:rPr lang="en-US" dirty="0" smtClean="0"/>
              <a:t>1, 0.1, 0.01, 0.001. 0.0001..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2099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Geometric Sequence?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A Geometric Sequence is a sequence where we multiply each previous term by the same number to find the next term. </a:t>
                </a:r>
              </a:p>
              <a:p>
                <a:r>
                  <a:rPr lang="en-US" dirty="0" smtClean="0"/>
                  <a:t>The number we multiply is called the common ratio because we find it by creating a ration between two consecutive terms (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𝑁𝑒𝑥𝑡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𝑃𝑟𝑒𝑣𝑖𝑜𝑢𝑠</m:t>
                        </m:r>
                      </m:den>
                    </m:f>
                    <m:r>
                      <a:rPr lang="en-US" b="0" i="1" smtClean="0">
                        <a:latin typeface="Cambria Math"/>
                      </a:rPr>
                      <m:t>)</m:t>
                    </m:r>
                  </m:oMath>
                </a14:m>
                <a:r>
                  <a:rPr lang="en-US" dirty="0" smtClean="0"/>
                  <a:t>. </a:t>
                </a:r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630" t="-1752" r="-229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76570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Identifying Geometric Sequences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20000"/>
              </a:bodyPr>
              <a:lstStyle/>
              <a:p>
                <a:pPr marL="0" indent="0">
                  <a:buNone/>
                </a:pPr>
                <a:r>
                  <a:rPr lang="en-US" dirty="0" smtClean="0"/>
                  <a:t>Are the following sequences geometric? If so, find the common ratio?</a:t>
                </a:r>
              </a:p>
              <a:p>
                <a:pPr marL="0" indent="0">
                  <a:buNone/>
                </a:pPr>
                <a:r>
                  <a:rPr lang="en-US" dirty="0" smtClean="0"/>
                  <a:t>1.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1, 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4</m:t>
                        </m:r>
                      </m:den>
                    </m:f>
                    <m:r>
                      <a:rPr lang="en-US" b="0" i="1" smtClean="0">
                        <a:latin typeface="Cambria Math"/>
                      </a:rPr>
                      <m:t>,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16</m:t>
                        </m:r>
                      </m:den>
                    </m:f>
                    <m:r>
                      <a:rPr lang="en-US" b="0" i="1" smtClean="0">
                        <a:latin typeface="Cambria Math"/>
                      </a:rPr>
                      <m:t>,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64</m:t>
                        </m:r>
                      </m:den>
                    </m:f>
                  </m:oMath>
                </a14:m>
                <a:r>
                  <a:rPr lang="en-US" dirty="0" smtClean="0"/>
                  <a:t>..</a:t>
                </a:r>
              </a:p>
              <a:p>
                <a:pPr marL="0" indent="0">
                  <a:buNone/>
                </a:pPr>
                <a:r>
                  <a:rPr lang="en-US" dirty="0" smtClean="0"/>
                  <a:t>Yes. The common ration is 1/4. If we do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1/4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den>
                    </m:f>
                  </m:oMath>
                </a14:m>
                <a:r>
                  <a:rPr lang="en-US" dirty="0" smtClean="0"/>
                  <a:t> or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1/16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1/4</m:t>
                        </m:r>
                      </m:den>
                    </m:f>
                  </m:oMath>
                </a14:m>
                <a:r>
                  <a:rPr lang="en-US" dirty="0" smtClean="0"/>
                  <a:t>, we get 1/4</a:t>
                </a:r>
                <a:endParaRPr lang="en-US" dirty="0"/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r>
                  <a:rPr lang="en-US" dirty="0" smtClean="0"/>
                  <a:t>2. -9, -18, -27…</a:t>
                </a:r>
              </a:p>
              <a:p>
                <a:pPr marL="0" indent="0">
                  <a:buNone/>
                </a:pPr>
                <a:r>
                  <a:rPr lang="en-US" dirty="0" smtClean="0"/>
                  <a:t>No. This is an arithmetic sequence since we are adding -9 each time. 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704" t="-3504" r="-29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85906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is the Recursive Formula for a Geometric Sequence?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The Recursive Formula for a Geometric Sequence has the following form 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𝑛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𝑛</m:t>
                        </m:r>
                        <m:r>
                          <a:rPr lang="en-US" b="0" i="1" smtClean="0">
                            <a:latin typeface="Cambria Math"/>
                          </a:rPr>
                          <m:t>−1</m:t>
                        </m:r>
                      </m:sub>
                    </m:sSub>
                    <m:r>
                      <a:rPr lang="en-US" b="0" i="1" smtClean="0">
                        <a:latin typeface="Cambria Math"/>
                        <a:ea typeface="Cambria Math"/>
                      </a:rPr>
                      <m:t>∙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𝑟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 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𝑤h𝑒𝑟𝑒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 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𝑎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/>
                        <a:ea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𝑏</m:t>
                    </m:r>
                  </m:oMath>
                </a14:m>
                <a:r>
                  <a:rPr lang="en-US" dirty="0" smtClean="0"/>
                  <a:t> 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 smtClean="0"/>
                  <a:t>In this form, </a:t>
                </a:r>
              </a:p>
              <a:p>
                <a:pPr marL="0" indent="0">
                  <a:buNone/>
                </a:pPr>
                <a:r>
                  <a:rPr lang="en-US" dirty="0" smtClean="0"/>
                  <a:t>R is the common ratio</a:t>
                </a:r>
              </a:p>
              <a:p>
                <a:pPr marL="0" indent="0">
                  <a:buNone/>
                </a:pPr>
                <a:r>
                  <a:rPr lang="en-US" dirty="0" smtClean="0"/>
                  <a:t>B is the value  of term 1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852" t="-17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89284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Writing a Recursive Formula for a Geometric Sequence 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dirty="0" smtClean="0"/>
                  <a:t>Write a recursive formula for the sequence .009, .09, .9, 9, 90…</a:t>
                </a:r>
              </a:p>
              <a:p>
                <a:pPr marL="514350" indent="-514350">
                  <a:buAutoNum type="arabicPeriod"/>
                </a:pPr>
                <a:r>
                  <a:rPr lang="en-US" dirty="0" smtClean="0"/>
                  <a:t>The Common Ratio is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90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9</m:t>
                        </m:r>
                      </m:den>
                    </m:f>
                    <m:r>
                      <a:rPr lang="en-US" b="0" i="1" smtClean="0">
                        <a:latin typeface="Cambria Math"/>
                      </a:rPr>
                      <m:t> </m:t>
                    </m:r>
                    <m:r>
                      <a:rPr lang="en-US" b="0" i="1" smtClean="0">
                        <a:latin typeface="Cambria Math"/>
                      </a:rPr>
                      <m:t>𝑜𝑟</m:t>
                    </m:r>
                    <m:r>
                      <a:rPr lang="en-US" b="0" i="1" smtClean="0">
                        <a:latin typeface="Cambria Math"/>
                      </a:rPr>
                      <m:t> 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9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.9</m:t>
                        </m:r>
                      </m:den>
                    </m:f>
                    <m:r>
                      <a:rPr lang="en-US" b="0" i="1" smtClean="0">
                        <a:latin typeface="Cambria Math"/>
                      </a:rPr>
                      <m:t> </m:t>
                    </m:r>
                    <m:r>
                      <a:rPr lang="en-US" b="0" i="1" smtClean="0">
                        <a:latin typeface="Cambria Math"/>
                      </a:rPr>
                      <m:t>𝑜𝑟</m:t>
                    </m:r>
                    <m:r>
                      <a:rPr lang="en-US" b="0" i="1" smtClean="0">
                        <a:latin typeface="Cambria Math"/>
                      </a:rPr>
                      <m:t> 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.9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.09</m:t>
                        </m:r>
                      </m:den>
                    </m:f>
                    <m:r>
                      <a:rPr lang="en-US" b="0" i="1" smtClean="0">
                        <a:latin typeface="Cambria Math"/>
                      </a:rPr>
                      <m:t> </m:t>
                    </m:r>
                    <m:r>
                      <a:rPr lang="en-US" b="0" i="1" smtClean="0">
                        <a:latin typeface="Cambria Math"/>
                      </a:rPr>
                      <m:t>𝑜𝑟</m:t>
                    </m:r>
                    <m:r>
                      <a:rPr lang="en-US" b="0" i="1" smtClean="0">
                        <a:latin typeface="Cambria Math"/>
                      </a:rPr>
                      <m:t> 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.09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.009</m:t>
                        </m:r>
                      </m:den>
                    </m:f>
                  </m:oMath>
                </a14:m>
                <a:r>
                  <a:rPr lang="en-US" dirty="0" smtClean="0"/>
                  <a:t> which all simplify to 10</a:t>
                </a:r>
              </a:p>
              <a:p>
                <a:pPr marL="514350" indent="-514350">
                  <a:buAutoNum type="arabicPeriod"/>
                </a:pPr>
                <a:r>
                  <a:rPr lang="en-US" dirty="0" smtClean="0"/>
                  <a:t>The value of the first term is .009 </a:t>
                </a:r>
              </a:p>
              <a:p>
                <a:pPr marL="0" indent="0">
                  <a:buNone/>
                </a:pPr>
                <a:r>
                  <a:rPr lang="en-US" dirty="0" smtClean="0"/>
                  <a:t>So our formula is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𝑛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𝑛</m:t>
                        </m:r>
                        <m:r>
                          <a:rPr lang="en-US" b="0" i="1" smtClean="0">
                            <a:latin typeface="Cambria Math"/>
                          </a:rPr>
                          <m:t>−1</m:t>
                        </m:r>
                      </m:sub>
                    </m:sSub>
                    <m:r>
                      <a:rPr lang="en-US" b="0" i="1" smtClean="0">
                        <a:latin typeface="Cambria Math"/>
                        <a:ea typeface="Cambria Math"/>
                      </a:rPr>
                      <m:t>∙10 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𝑤h𝑒𝑟𝑒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 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𝑎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/>
                        <a:ea typeface="Cambria Math"/>
                      </a:rPr>
                      <m:t>=.009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926" t="-1752" r="-20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3790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Autofit/>
          </a:bodyPr>
          <a:lstStyle/>
          <a:p>
            <a:r>
              <a:rPr lang="en-US" sz="2400" b="1" u="sng" dirty="0" smtClean="0"/>
              <a:t>Writing a General Closed Form for a Geometric Sequence</a:t>
            </a:r>
            <a:endParaRPr lang="en-US" sz="2400" b="1" u="sng" dirty="0"/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10" name="Table 9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161251149"/>
                  </p:ext>
                </p:extLst>
              </p:nvPr>
            </p:nvGraphicFramePr>
            <p:xfrm>
              <a:off x="228600" y="1219200"/>
              <a:ext cx="2514600" cy="464058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257300"/>
                    <a:gridCol w="1257300"/>
                  </a:tblGrid>
                  <a:tr h="57150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Term  Number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Value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57150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1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</m:sSub>
                            </m:oMath>
                          </a14:m>
                          <a:r>
                            <a:rPr lang="en-US" dirty="0" smtClean="0"/>
                            <a:t> 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57150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2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</a:tr>
                  <a:tr h="57150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3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</a:tr>
                  <a:tr h="57150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4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</a:tr>
                  <a:tr h="57150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5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</a:tr>
                  <a:tr h="57150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6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</a:tr>
                  <a:tr h="57150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7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:endParaRPr lang="en-US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Choice>
        <mc:Fallback>
          <p:graphicFrame>
            <p:nvGraphicFramePr>
              <p:cNvPr id="10" name="Table 9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161251149"/>
                  </p:ext>
                </p:extLst>
              </p:nvPr>
            </p:nvGraphicFramePr>
            <p:xfrm>
              <a:off x="228600" y="1219200"/>
              <a:ext cx="2514600" cy="464058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257300"/>
                    <a:gridCol w="1257300"/>
                  </a:tblGrid>
                  <a:tr h="64008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Term  Number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Value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57150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1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100485" t="-117021" b="-598936"/>
                          </a:stretch>
                        </a:blipFill>
                      </a:tcPr>
                    </a:tc>
                  </a:tr>
                  <a:tr h="57150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2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</a:tr>
                  <a:tr h="57150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3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</a:tr>
                  <a:tr h="57150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4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</a:tr>
                  <a:tr h="57150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5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</a:tr>
                  <a:tr h="57150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6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</a:tr>
                  <a:tr h="57150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7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:endParaRPr lang="en-US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Fallback>
      </mc:AlternateContent>
      <p:sp>
        <p:nvSpPr>
          <p:cNvPr id="4" name="TextBox 3"/>
          <p:cNvSpPr txBox="1"/>
          <p:nvPr/>
        </p:nvSpPr>
        <p:spPr>
          <a:xfrm>
            <a:off x="2895600" y="914400"/>
            <a:ext cx="586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735458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Explicit Formula for a Geometric Sequence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r>
                  <a:rPr lang="en-US" dirty="0" smtClean="0"/>
                  <a:t>The Explicit Formula for a Geometric Sequence is the same as the general closed form for a geometric sequence. </a:t>
                </a:r>
              </a:p>
              <a:p>
                <a:r>
                  <a:rPr lang="en-US" dirty="0" smtClean="0"/>
                  <a:t>Using our sequence notation, the Explicit Formula for a Geometric Sequence is as follows: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𝑎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𝑛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𝑎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∙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𝑟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𝑛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n-US" dirty="0" smtClean="0"/>
              </a:p>
              <a:p>
                <a:pPr marL="0" indent="0">
                  <a:buNone/>
                </a:pPr>
                <a:r>
                  <a:rPr lang="en-US" dirty="0" smtClean="0"/>
                  <a:t> where R is the common ratio and n is the term number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852" t="-28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21809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Writing an Explicit Formula for a Geometric Sequence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/>
              </a:bodyPr>
              <a:lstStyle/>
              <a:p>
                <a:pPr marL="0" indent="0">
                  <a:buNone/>
                </a:pPr>
                <a:r>
                  <a:rPr lang="en-US" sz="2000" dirty="0" smtClean="0"/>
                  <a:t>You buy a car for $20,000 and each year the value of the car depreciates by 10%. Write an explicit formula for this situation and find the value of the car after 10 years.</a:t>
                </a:r>
              </a:p>
              <a:p>
                <a:pPr marL="0" indent="0">
                  <a:buNone/>
                </a:pPr>
                <a:r>
                  <a:rPr lang="en-US" sz="2000" dirty="0" smtClean="0"/>
                  <a:t>Let’s Find the First Few Years</a:t>
                </a:r>
              </a:p>
              <a:p>
                <a:pPr marL="0" indent="0">
                  <a:buNone/>
                </a:pPr>
                <a:r>
                  <a:rPr lang="en-US" sz="2000" dirty="0" smtClean="0"/>
                  <a:t>1: 20000-.1(20000)=18000</a:t>
                </a:r>
              </a:p>
              <a:p>
                <a:pPr marL="0" indent="0">
                  <a:buNone/>
                </a:pPr>
                <a:r>
                  <a:rPr lang="en-US" sz="2000" dirty="0" smtClean="0"/>
                  <a:t>2: Year 1-.1(year 1)=18000-.1(18000)=16200</a:t>
                </a:r>
              </a:p>
              <a:p>
                <a:pPr marL="0" indent="0">
                  <a:buNone/>
                </a:pPr>
                <a:r>
                  <a:rPr lang="en-US" sz="2000" dirty="0" smtClean="0"/>
                  <a:t>3: 16200-.1(16200)=14580</a:t>
                </a:r>
              </a:p>
              <a:p>
                <a:pPr marL="0" indent="0">
                  <a:buNone/>
                </a:pPr>
                <a:r>
                  <a:rPr lang="en-US" sz="2000" dirty="0" smtClean="0"/>
                  <a:t>To find the common ratio, we do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000" b="0" i="1" smtClean="0">
                            <a:latin typeface="Cambria Math"/>
                          </a:rPr>
                          <m:t>𝑌𝑒𝑎𝑟</m:t>
                        </m:r>
                        <m:r>
                          <a:rPr lang="en-US" sz="2000" b="0" i="1" smtClean="0">
                            <a:latin typeface="Cambria Math"/>
                          </a:rPr>
                          <m:t> 2</m:t>
                        </m:r>
                      </m:num>
                      <m:den>
                        <m:r>
                          <a:rPr lang="en-US" sz="2000" b="0" i="1" smtClean="0">
                            <a:latin typeface="Cambria Math"/>
                          </a:rPr>
                          <m:t>𝑌𝑒𝑎𝑟</m:t>
                        </m:r>
                        <m:r>
                          <a:rPr lang="en-US" sz="2000" b="0" i="1" smtClean="0">
                            <a:latin typeface="Cambria Math"/>
                          </a:rPr>
                          <m:t> 1</m:t>
                        </m:r>
                      </m:den>
                    </m:f>
                    <m:r>
                      <a:rPr lang="en-US" sz="2000" b="0" i="1" smtClean="0">
                        <a:latin typeface="Cambria Math"/>
                      </a:rPr>
                      <m:t> </m:t>
                    </m:r>
                    <m:r>
                      <a:rPr lang="en-US" sz="2000" b="0" i="1" smtClean="0">
                        <a:latin typeface="Cambria Math"/>
                      </a:rPr>
                      <m:t>𝑜𝑟</m:t>
                    </m:r>
                    <m:r>
                      <a:rPr lang="en-US" sz="2000" b="0" i="1" smtClean="0">
                        <a:latin typeface="Cambria Math"/>
                      </a:rPr>
                      <m:t> </m:t>
                    </m:r>
                    <m:f>
                      <m:fPr>
                        <m:ctrlPr>
                          <a:rPr lang="en-US" sz="20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000" b="0" i="1" smtClean="0">
                            <a:latin typeface="Cambria Math"/>
                          </a:rPr>
                          <m:t>𝑦𝑒𝑎𝑟</m:t>
                        </m:r>
                        <m:r>
                          <a:rPr lang="en-US" sz="2000" b="0" i="1" smtClean="0">
                            <a:latin typeface="Cambria Math"/>
                          </a:rPr>
                          <m:t> 3</m:t>
                        </m:r>
                      </m:num>
                      <m:den>
                        <m:r>
                          <a:rPr lang="en-US" sz="2000" b="0" i="1" smtClean="0">
                            <a:latin typeface="Cambria Math"/>
                          </a:rPr>
                          <m:t>𝑦𝑒𝑎𝑟</m:t>
                        </m:r>
                        <m:r>
                          <a:rPr lang="en-US" sz="2000" b="0" i="1" smtClean="0">
                            <a:latin typeface="Cambria Math"/>
                          </a:rPr>
                          <m:t> 2</m:t>
                        </m:r>
                      </m:den>
                    </m:f>
                  </m:oMath>
                </a14:m>
                <a:r>
                  <a:rPr lang="en-US" sz="2000" dirty="0" smtClean="0"/>
                  <a:t> which gives is 0.9. So, in all reality, if we go down by 10%, we really multiply by 90% (which is the percent leftover). Our starting value is 20000</a:t>
                </a:r>
              </a:p>
              <a:p>
                <a:pPr marL="0" indent="0">
                  <a:buNone/>
                </a:pPr>
                <a:r>
                  <a:rPr lang="en-US" sz="2000" dirty="0" smtClean="0"/>
                  <a:t>The formula will be: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en-US" sz="2000" b="0" i="1" smtClean="0">
                            <a:latin typeface="Cambria Math"/>
                          </a:rPr>
                          <m:t>𝑛</m:t>
                        </m:r>
                      </m:sub>
                    </m:sSub>
                    <m:r>
                      <a:rPr lang="en-US" sz="2000" b="0" i="1" smtClean="0">
                        <a:latin typeface="Cambria Math"/>
                      </a:rPr>
                      <m:t>=20000</m:t>
                    </m:r>
                    <m:sSup>
                      <m:sSupPr>
                        <m:ctrlPr>
                          <a:rPr lang="en-US" sz="20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/>
                          </a:rPr>
                          <m:t>(.9)</m:t>
                        </m:r>
                      </m:e>
                      <m:sup>
                        <m:r>
                          <a:rPr lang="en-US" sz="2000" b="0" i="1" smtClean="0">
                            <a:latin typeface="Cambria Math"/>
                          </a:rPr>
                          <m:t>𝑛</m:t>
                        </m:r>
                        <m:r>
                          <a:rPr lang="en-US" sz="2000" b="0" i="1" smtClean="0">
                            <a:latin typeface="Cambria Math"/>
                          </a:rPr>
                          <m:t>−1</m:t>
                        </m:r>
                      </m:sup>
                    </m:sSup>
                  </m:oMath>
                </a14:m>
                <a:endParaRPr lang="en-US" sz="2000" dirty="0" smtClean="0"/>
              </a:p>
              <a:p>
                <a:pPr marL="0" indent="0">
                  <a:buNone/>
                </a:pPr>
                <a:r>
                  <a:rPr lang="en-US" sz="2000" dirty="0" smtClean="0"/>
                  <a:t>We can find the price after ten years by using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en-US" sz="2000" b="0" i="1" smtClean="0">
                            <a:latin typeface="Cambria Math"/>
                          </a:rPr>
                          <m:t>10</m:t>
                        </m:r>
                      </m:sub>
                    </m:sSub>
                    <m:r>
                      <a:rPr lang="en-US" sz="2000" b="0" i="1" smtClean="0">
                        <a:latin typeface="Cambria Math"/>
                      </a:rPr>
                      <m:t>=20000</m:t>
                    </m:r>
                    <m:sSup>
                      <m:sSupPr>
                        <m:ctrlPr>
                          <a:rPr lang="en-US" sz="20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/>
                          </a:rPr>
                          <m:t>(.9)</m:t>
                        </m:r>
                      </m:e>
                      <m:sup>
                        <m:r>
                          <a:rPr lang="en-US" sz="2000" b="0" i="1" smtClean="0">
                            <a:latin typeface="Cambria Math"/>
                          </a:rPr>
                          <m:t>10−1</m:t>
                        </m:r>
                      </m:sup>
                    </m:sSup>
                    <m:r>
                      <a:rPr lang="en-US" sz="2000" b="0" i="1" smtClean="0">
                        <a:latin typeface="Cambria Math"/>
                      </a:rPr>
                      <m:t>=7748.41</m:t>
                    </m:r>
                  </m:oMath>
                </a14:m>
                <a:endParaRPr lang="en-US" sz="2000" b="0" dirty="0" smtClean="0"/>
              </a:p>
              <a:p>
                <a:pPr marL="0" indent="0">
                  <a:buNone/>
                </a:pPr>
                <a:r>
                  <a:rPr lang="en-US" sz="2000" dirty="0" smtClean="0"/>
                  <a:t>After ten years, the car will be worth $7748.41.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667" t="-674" b="-17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54509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213</TotalTime>
  <Words>749</Words>
  <Application>Microsoft Office PowerPoint</Application>
  <PresentationFormat>On-screen Show (4:3)</PresentationFormat>
  <Paragraphs>67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Geometric Sequences</vt:lpstr>
      <vt:lpstr>Warm Up: 9-7-17</vt:lpstr>
      <vt:lpstr>What is a Geometric Sequence?</vt:lpstr>
      <vt:lpstr>Identifying Geometric Sequences</vt:lpstr>
      <vt:lpstr>What is the Recursive Formula for a Geometric Sequence?</vt:lpstr>
      <vt:lpstr>Writing a Recursive Formula for a Geometric Sequence </vt:lpstr>
      <vt:lpstr>Writing a General Closed Form for a Geometric Sequence</vt:lpstr>
      <vt:lpstr>The Explicit Formula for a Geometric Sequence</vt:lpstr>
      <vt:lpstr>Writing an Explicit Formula for a Geometric Sequence</vt:lpstr>
      <vt:lpstr>Formulas for Geometric Sequences</vt:lpstr>
    </vt:vector>
  </TitlesOfParts>
  <Company>Windows User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Geometric Sequences</dc:title>
  <dc:creator>Jeff Serra</dc:creator>
  <cp:lastModifiedBy>Jeff Serra</cp:lastModifiedBy>
  <cp:revision>7</cp:revision>
  <dcterms:created xsi:type="dcterms:W3CDTF">2017-07-20T15:09:30Z</dcterms:created>
  <dcterms:modified xsi:type="dcterms:W3CDTF">2017-09-07T17:54:18Z</dcterms:modified>
</cp:coreProperties>
</file>